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99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</p:sldIdLst>
  <p:sldSz cx="14630400" cy="8229600"/>
  <p:notesSz cx="8229600" cy="14630400"/>
  <p:embeddedFontLst>
    <p:embeddedFont>
      <p:font typeface="Barlow Bold" panose="020B060402020202020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Funnel Sans" panose="020B0604020202020204" charset="0"/>
      <p:regular r:id="rId26"/>
    </p:embeddedFont>
    <p:embeddedFont>
      <p:font typeface="Mona Sans Semi Bold" panose="020B0604020202020204" charset="0"/>
      <p:regular r:id="rId27"/>
    </p:embeddedFont>
    <p:embeddedFont>
      <p:font typeface="Montserrat" panose="00000500000000000000" pitchFamily="2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8FF"/>
    <a:srgbClr val="16404B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522" y="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847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548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324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4944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83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2164086"/>
            <a:ext cx="11338560" cy="2190115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920" y="4358641"/>
            <a:ext cx="11338560" cy="822960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91473" y="5177194"/>
            <a:ext cx="3493008" cy="449570"/>
          </a:xfrm>
        </p:spPr>
        <p:txBody>
          <a:bodyPr/>
          <a:lstStyle/>
          <a:p>
            <a:fld id="{4AAD347D-5ACD-4C99-B74B-A9C85AD731AF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45920" y="5188615"/>
            <a:ext cx="768096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92640" y="1717040"/>
            <a:ext cx="3291840" cy="43815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580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32" y="5636833"/>
            <a:ext cx="12986441" cy="983226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8072" y="1129728"/>
            <a:ext cx="12986208" cy="4173793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6620059"/>
            <a:ext cx="12984480" cy="842363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82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904239"/>
            <a:ext cx="12984480" cy="3362960"/>
          </a:xfrm>
        </p:spPr>
        <p:txBody>
          <a:bodyPr anchor="ctr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9361" y="4378960"/>
            <a:ext cx="12156619" cy="1198880"/>
          </a:xfrm>
        </p:spPr>
        <p:txBody>
          <a:bodyPr anchor="ctr"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377342" y="457201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4AAD347D-5ACD-4C99-B74B-A9C85AD731AF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60" y="455930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715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361" y="904240"/>
            <a:ext cx="12181840" cy="3125394"/>
          </a:xfrm>
        </p:spPr>
        <p:txBody>
          <a:bodyPr anchor="ctr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64638" y="4038668"/>
            <a:ext cx="11511283" cy="53333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9361" y="4751835"/>
            <a:ext cx="12181840" cy="815845"/>
          </a:xfrm>
        </p:spPr>
        <p:txBody>
          <a:bodyPr anchor="ctr"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377342" y="457201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4AAD347D-5ACD-4C99-B74B-A9C85AD731AF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60" y="455930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71500" y="11201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181076" y="3241548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933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394" y="1349642"/>
            <a:ext cx="12175423" cy="3014202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9360" y="4377979"/>
            <a:ext cx="12173585" cy="1199862"/>
          </a:xfrm>
        </p:spPr>
        <p:txBody>
          <a:bodyPr anchor="t"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377342" y="454660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4AAD347D-5ACD-4C99-B74B-A9C85AD731AF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60" y="454660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137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474721" y="914400"/>
            <a:ext cx="10332719" cy="1564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22960" y="2642496"/>
            <a:ext cx="4147718" cy="74078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22959" y="3485478"/>
            <a:ext cx="4147718" cy="3976958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42560" y="2641600"/>
            <a:ext cx="4147718" cy="751841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240230" y="3484880"/>
            <a:ext cx="4147718" cy="3977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662160" y="2631439"/>
            <a:ext cx="4147718" cy="751841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662161" y="3485478"/>
            <a:ext cx="4147718" cy="3976958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536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3474721" y="914400"/>
            <a:ext cx="10332719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26342" y="5029201"/>
            <a:ext cx="4141898" cy="819318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26342" y="2834640"/>
            <a:ext cx="4141898" cy="18288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26342" y="5848518"/>
            <a:ext cx="4141898" cy="1613905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49116" y="5029201"/>
            <a:ext cx="4138722" cy="819318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249116" y="2834640"/>
            <a:ext cx="4138723" cy="18288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249117" y="5848516"/>
            <a:ext cx="4138722" cy="1613905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659678" y="5029201"/>
            <a:ext cx="4147763" cy="819318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659826" y="2834640"/>
            <a:ext cx="4137454" cy="18288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659678" y="5848514"/>
            <a:ext cx="4142934" cy="1613905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56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2960" y="2633471"/>
            <a:ext cx="12984480" cy="4828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96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38560" y="894080"/>
            <a:ext cx="2468880" cy="468376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29360" y="894081"/>
            <a:ext cx="9845041" cy="4683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377342" y="455930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4509A250-FF31-4206-8172-F9D3106AACB1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2960" y="457201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17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806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9018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75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14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96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378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0543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542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613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707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00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1" y="904240"/>
            <a:ext cx="12984479" cy="3362322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360" y="4370071"/>
            <a:ext cx="12588240" cy="1146810"/>
          </a:xfrm>
        </p:spPr>
        <p:txBody>
          <a:bodyPr>
            <a:normAutofit/>
          </a:bodyPr>
          <a:lstStyle>
            <a:lvl1pPr marL="0" indent="0" algn="r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377342" y="457201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9796027F-7875-4030-9381-8BD8C4F21935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2960" y="457202"/>
            <a:ext cx="8389790" cy="4368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07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2633471"/>
            <a:ext cx="6400800" cy="48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633471"/>
            <a:ext cx="6400800" cy="48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59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4720" y="914400"/>
            <a:ext cx="10332720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91" y="2620563"/>
            <a:ext cx="6095989" cy="988694"/>
          </a:xfrm>
        </p:spPr>
        <p:txBody>
          <a:bodyPr anchor="b">
            <a:normAutofit/>
          </a:bodyPr>
          <a:lstStyle>
            <a:lvl1pPr marL="0" indent="0">
              <a:buNone/>
              <a:defRPr sz="336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1" y="3759200"/>
            <a:ext cx="6374130" cy="37032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0960" y="2620563"/>
            <a:ext cx="6126480" cy="988694"/>
          </a:xfrm>
        </p:spPr>
        <p:txBody>
          <a:bodyPr anchor="b">
            <a:normAutofit/>
          </a:bodyPr>
          <a:lstStyle>
            <a:lvl1pPr marL="0" indent="0">
              <a:buNone/>
              <a:defRPr sz="336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759200"/>
            <a:ext cx="6400800" cy="37032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77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2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17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828800"/>
            <a:ext cx="4937760" cy="1920240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94698" y="896111"/>
            <a:ext cx="7812742" cy="656631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3749039"/>
            <a:ext cx="4937760" cy="3713382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35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828800"/>
            <a:ext cx="8247888" cy="1920240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433486" y="901490"/>
            <a:ext cx="4373954" cy="6560932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3749039"/>
            <a:ext cx="8247888" cy="3713382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60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17297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74720" y="917247"/>
            <a:ext cx="10332720" cy="15516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2633473"/>
            <a:ext cx="12984480" cy="4828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14432" y="7627621"/>
            <a:ext cx="349300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7627015"/>
            <a:ext cx="932688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5600" y="45720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466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  <p:sldLayoutId id="2147484004" r:id="rId12"/>
    <p:sldLayoutId id="2147484005" r:id="rId13"/>
    <p:sldLayoutId id="2147484006" r:id="rId14"/>
    <p:sldLayoutId id="2147484007" r:id="rId15"/>
    <p:sldLayoutId id="2147484008" r:id="rId16"/>
    <p:sldLayoutId id="2147484009" r:id="rId17"/>
    <p:sldLayoutId id="2147484010" r:id="rId18"/>
    <p:sldLayoutId id="2147484011" r:id="rId19"/>
    <p:sldLayoutId id="2147484012" r:id="rId20"/>
    <p:sldLayoutId id="2147484013" r:id="rId21"/>
    <p:sldLayoutId id="2147484014" r:id="rId22"/>
    <p:sldLayoutId id="2147484015" r:id="rId23"/>
    <p:sldLayoutId id="2147484016" r:id="rId24"/>
    <p:sldLayoutId id="2147484017" r:id="rId25"/>
    <p:sldLayoutId id="2147484018" r:id="rId26"/>
    <p:sldLayoutId id="2147484019" r:id="rId27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r" defTabSz="1097280" rtl="0" eaLnBrk="1" latinLnBrk="0" hangingPunct="1">
        <a:lnSpc>
          <a:spcPct val="90000"/>
        </a:lnSpc>
        <a:spcBef>
          <a:spcPct val="0"/>
        </a:spcBef>
        <a:buNone/>
        <a:defRPr sz="4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Telegram Threats &amp; Cybercrime</a:t>
            </a:r>
            <a:endParaRPr lang="en-US" sz="4450" dirty="0">
              <a:latin typeface="Barlow Bold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 Law Enforcement Perspective for Kerala  Police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02336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92930" y="577691"/>
            <a:ext cx="7370445" cy="656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Law Enforcement Challenges</a:t>
            </a:r>
            <a:endParaRPr lang="en-US" sz="4100" dirty="0">
              <a:solidFill>
                <a:srgbClr val="9998FF"/>
              </a:solidFill>
              <a:latin typeface="Barlow Bold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392930" y="1549360"/>
            <a:ext cx="9502140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Unique obstacles in combating Telegram-based cybercrime: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4392930" y="2121932"/>
            <a:ext cx="9502140" cy="1225748"/>
          </a:xfrm>
          <a:prstGeom prst="roundRect">
            <a:avLst>
              <a:gd name="adj" fmla="val 719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610576" y="2339578"/>
            <a:ext cx="2903934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End-to-End Encryption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4610576" y="2793802"/>
            <a:ext cx="906684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Secures communications, hinders interception.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392930" y="3557707"/>
            <a:ext cx="9502140" cy="1225748"/>
          </a:xfrm>
          <a:prstGeom prst="roundRect">
            <a:avLst>
              <a:gd name="adj" fmla="val 719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610576" y="3775353"/>
            <a:ext cx="2626162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Anonymous Hosting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4610576" y="4229576"/>
            <a:ext cx="906684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Cloud-based infrastructure complicates tracing.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4392930" y="4993481"/>
            <a:ext cx="9502140" cy="1225748"/>
          </a:xfrm>
          <a:prstGeom prst="roundRect">
            <a:avLst>
              <a:gd name="adj" fmla="val 719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4610576" y="5211128"/>
            <a:ext cx="3109793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Limited Monitoring Tools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4610576" y="5665351"/>
            <a:ext cx="906684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Lack of real-time surveillance capabilities.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4392930" y="6429256"/>
            <a:ext cx="9502140" cy="1225748"/>
          </a:xfrm>
          <a:prstGeom prst="roundRect">
            <a:avLst>
              <a:gd name="adj" fmla="val 719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610576" y="6646902"/>
            <a:ext cx="3001089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Telegram's Cooperation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4610576" y="7101126"/>
            <a:ext cx="9066848" cy="336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Challenges in obtaining data from the platform.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536508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Combating Cybercrime in Kerala: A Strategic Approach to Telegram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999553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Addressing the growing threat of cybercrime via Telegram. A proactive enforcement model for enhanced public safety and security.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18045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322" y="526733"/>
            <a:ext cx="7468910" cy="630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Recommended Police Action Plan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22" y="1539835"/>
            <a:ext cx="478750" cy="4787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388388" y="1653540"/>
            <a:ext cx="4017645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Cybercell Telegram Monitoring Units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388388" y="2083475"/>
            <a:ext cx="12571690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Dedicated units for real-time surveillance and intelligence gathering on Telegram channels.</a:t>
            </a:r>
            <a:endParaRPr lang="en-US" sz="1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322" y="2868692"/>
            <a:ext cx="478750" cy="4787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8388" y="2982397"/>
            <a:ext cx="369593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Partnerships with OSINT Vendors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388388" y="3412331"/>
            <a:ext cx="12571690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Open-Source Intelligence tools and expertise for deeper insights into criminal networks.</a:t>
            </a:r>
            <a:endParaRPr lang="en-US" sz="15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322" y="4197548"/>
            <a:ext cx="478750" cy="4787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88388" y="4311253"/>
            <a:ext cx="3273147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Public Awareness Workshops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388388" y="4741188"/>
            <a:ext cx="12571690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Educating citizens on common scams, fraud, and self-protection measures on digital platforms.</a:t>
            </a:r>
            <a:endParaRPr lang="en-US" sz="15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322" y="5526405"/>
            <a:ext cx="478750" cy="4787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388388" y="5640110"/>
            <a:ext cx="3920371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Legal SOPs for Takedown Requests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388388" y="6070044"/>
            <a:ext cx="12571690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Standardised operating procedures for swift and legal removal of illicit content and channels.</a:t>
            </a:r>
            <a:endParaRPr lang="en-US" sz="15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322" y="6855262"/>
            <a:ext cx="478750" cy="47875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388388" y="6968966"/>
            <a:ext cx="2705100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Monitoring Local Groups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388388" y="7398901"/>
            <a:ext cx="12571690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Targeted surveillance of regional Telegram groups to identify localised scams and fraudulent activities.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83775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757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446740"/>
            <a:ext cx="1059144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Conclusion: Towards a Safer Digital Kerala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48437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62326" y="4558784"/>
            <a:ext cx="348674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Telegram: A Growing Cybercrime Frontier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5401151"/>
            <a:ext cx="3486745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platform's features present unique challenges requiring continuous adaptation and advanced counter-measures.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19819" y="448437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923836" y="4558784"/>
            <a:ext cx="3486745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Vigilance, Advanced Tooling, Inter-Agency Support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23836" y="5757386"/>
            <a:ext cx="3486745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pillars for effective cybercrime combat: continuous monitoring, cutting-edge technology, and collaborative efforts.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81329" y="448437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0385346" y="4558784"/>
            <a:ext cx="348674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Kerala Police: A Model for Proactive Enforcement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85346" y="5401151"/>
            <a:ext cx="3486745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Opportunity to establish a leading example in digital policing and safeguarding communities.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81545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249216"/>
            <a:ext cx="589287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Questions &amp; Discussion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28684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Your insights and collaboration are vital as we forge a path to a more secure digital future for Kerala.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83227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Introduction to Telegram Threats</a:t>
            </a:r>
            <a:endParaRPr lang="en-US" sz="4450" dirty="0">
              <a:latin typeface="Barlow Bold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Presented to: Kerala Police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Date: 05.07.2025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Presenter: [AHAMED IRFAN M/ VLBJCAS]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30165" y="492799"/>
            <a:ext cx="4007525" cy="500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b="1" dirty="0">
                <a:solidFill>
                  <a:srgbClr val="DDDDDD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Agenda Overview</a:t>
            </a:r>
            <a:endParaRPr lang="en-US" sz="3150" b="1" dirty="0">
              <a:latin typeface="Barlow Bold" panose="020B060402020202020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430165" y="1262182"/>
            <a:ext cx="360640" cy="360640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7490232" y="1292185"/>
            <a:ext cx="24038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51063" y="1317188"/>
            <a:ext cx="2003703" cy="250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Telegram Overview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51063" y="1663660"/>
            <a:ext cx="1298745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Understanding the platform's features.</a:t>
            </a:r>
            <a:endParaRPr lang="en-US" sz="1250" dirty="0">
              <a:latin typeface="Barlow Bold" panose="020B0604020202020204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430165" y="2240518"/>
            <a:ext cx="360640" cy="360640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490232" y="2270522"/>
            <a:ext cx="24038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951063" y="2295525"/>
            <a:ext cx="2366367" cy="250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Cybercrime on Telegram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951063" y="2641997"/>
            <a:ext cx="1298745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Why criminals favour this platform.</a:t>
            </a:r>
            <a:endParaRPr lang="en-US" sz="1250" dirty="0">
              <a:latin typeface="Barlow Bold" panose="020B060402020202020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430165" y="3218855"/>
            <a:ext cx="360640" cy="360640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490232" y="3248858"/>
            <a:ext cx="24038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951063" y="3273862"/>
            <a:ext cx="2336125" cy="250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Compromising Methods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951063" y="3620333"/>
            <a:ext cx="1298745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How Telegram becomes a tool for crime.</a:t>
            </a:r>
            <a:endParaRPr lang="en-US" sz="1250" dirty="0">
              <a:latin typeface="Barlow Bold" panose="020B0604020202020204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430165" y="4197191"/>
            <a:ext cx="360640" cy="360640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490232" y="4227195"/>
            <a:ext cx="24038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4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951063" y="4252198"/>
            <a:ext cx="2003703" cy="250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Real-World Cases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951063" y="4598670"/>
            <a:ext cx="1298745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Illustrative examples of Telegram-based crimes.</a:t>
            </a:r>
            <a:endParaRPr lang="en-US" sz="1250" dirty="0">
              <a:latin typeface="Barlow Bold" panose="020B0604020202020204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430165" y="5175528"/>
            <a:ext cx="360640" cy="360640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490232" y="5205532"/>
            <a:ext cx="24038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5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7951063" y="5230535"/>
            <a:ext cx="2003703" cy="250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Investigative Tools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951063" y="5577007"/>
            <a:ext cx="1298745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Resources for law enforcement.</a:t>
            </a:r>
            <a:endParaRPr lang="en-US" sz="1250" dirty="0">
              <a:latin typeface="Barlow Bold" panose="020B0604020202020204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7430165" y="6153864"/>
            <a:ext cx="360640" cy="360640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7490232" y="6183868"/>
            <a:ext cx="24038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6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7951063" y="6208871"/>
            <a:ext cx="2003703" cy="250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Action Plan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951063" y="6555343"/>
            <a:ext cx="1298745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Strategies for combating Telegram cybercrime.</a:t>
            </a:r>
            <a:endParaRPr lang="en-US" sz="1250" dirty="0">
              <a:latin typeface="Barlow Bold" panose="020B0604020202020204" charset="0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7430165" y="7132201"/>
            <a:ext cx="360640" cy="360640"/>
          </a:xfrm>
          <a:prstGeom prst="roundRect">
            <a:avLst>
              <a:gd name="adj" fmla="val 18669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490232" y="7162205"/>
            <a:ext cx="24038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7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7951063" y="7187208"/>
            <a:ext cx="2003703" cy="250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Q&amp;A Session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7951063" y="7533679"/>
            <a:ext cx="1298745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8F8F8F"/>
                </a:solidFill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Addressing your questions.</a:t>
            </a:r>
            <a:endParaRPr lang="en-US" sz="1250" dirty="0">
              <a:latin typeface="Barlow Bol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8" grpId="0" animBg="1"/>
      <p:bldP spid="8" grpId="1" animBg="1"/>
      <p:bldP spid="9" grpId="0" animBg="1"/>
      <p:bldP spid="9" grpId="1" animBg="1"/>
      <p:bldP spid="12" grpId="0" animBg="1"/>
      <p:bldP spid="12" grpId="1" animBg="1"/>
      <p:bldP spid="13" grpId="0" animBg="1"/>
      <p:bldP spid="13" grpId="1" animBg="1"/>
      <p:bldP spid="16" grpId="0" animBg="1"/>
      <p:bldP spid="16" grpId="1" animBg="1"/>
      <p:bldP spid="17" grpId="0" animBg="1"/>
      <p:bldP spid="17" grpId="1" animBg="1"/>
      <p:bldP spid="20" grpId="0" animBg="1"/>
      <p:bldP spid="20" grpId="1" animBg="1"/>
      <p:bldP spid="21" grpId="0" animBg="1"/>
      <p:bldP spid="21" grpId="1" animBg="1"/>
      <p:bldP spid="24" grpId="0" animBg="1"/>
      <p:bldP spid="24" grpId="1" animBg="1"/>
      <p:bldP spid="25" grpId="0" animBg="1"/>
      <p:bldP spid="25" grpId="1" animBg="1"/>
      <p:bldP spid="28" grpId="0" animBg="1"/>
      <p:bldP spid="28" grpId="1" animBg="1"/>
      <p:bldP spid="29" grpId="0" animBg="1"/>
      <p:bldP spid="29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233" y="3020191"/>
            <a:ext cx="5159454" cy="644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What is Telegram?</a:t>
            </a:r>
            <a:endParaRPr lang="en-US" sz="4050" dirty="0">
              <a:solidFill>
                <a:srgbClr val="9998FF"/>
              </a:solidFill>
              <a:latin typeface="Barlow Bold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2233" y="4160333"/>
            <a:ext cx="6348055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Encrypted messaging app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2233" y="4562526"/>
            <a:ext cx="6348055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900+ million users globally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22233" y="4964720"/>
            <a:ext cx="6348055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Large groups, secret chats, bots, file sharing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22233" y="5366913"/>
            <a:ext cx="6348055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Cross-platform accessibility</a:t>
            </a:r>
            <a:endParaRPr lang="en-US" sz="1600" dirty="0">
              <a:latin typeface="Barlow Bold" panose="020B06040202020202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10005" y="5712312"/>
            <a:ext cx="6360283" cy="386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latin typeface="Barlow Bold" panose="020B0604020202020204" charset="0"/>
                <a:ea typeface="Funnel Sans" pitchFamily="34" charset="-122"/>
                <a:cs typeface="Funnel Sans" pitchFamily="34" charset="-120"/>
              </a:rPr>
              <a:t>Minimal identity verification</a:t>
            </a:r>
            <a:endParaRPr lang="en-US" sz="1600" dirty="0">
              <a:latin typeface="Barlow Bold" panose="020B0604020202020204" charset="0"/>
            </a:endParaRPr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305" y="1743271"/>
            <a:ext cx="6334363" cy="6334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4086" y="2875782"/>
            <a:ext cx="93733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Why Cybercriminals Use 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Telegram</a:t>
            </a:r>
            <a:endParaRPr lang="en-US" sz="4450" dirty="0">
              <a:solidFill>
                <a:srgbClr val="9998FF"/>
              </a:solidFill>
              <a:latin typeface="Barlow Bold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14086" y="4419254"/>
            <a:ext cx="62514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High anonymity features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14086" y="4861452"/>
            <a:ext cx="62514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Lack of strong content moderation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14086" y="5303650"/>
            <a:ext cx="62514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Automation via sophisticated bots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14086" y="5745848"/>
            <a:ext cx="62514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Easy creation of large channels (thousands of users)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308" y="2609255"/>
            <a:ext cx="6237803" cy="349305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606308" y="6357461"/>
            <a:ext cx="62378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Rise in Cybercrime Posts on Telegram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1187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36419"/>
            <a:ext cx="91091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Types of Cybercrime on Telegram</a:t>
            </a:r>
            <a:endParaRPr lang="en-US" sz="4450" dirty="0">
              <a:solidFill>
                <a:srgbClr val="9998FF"/>
              </a:solidFill>
              <a:latin typeface="Barlow Bold" panose="020B060402020202020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8536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4253" y="4920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Phishing &amp; Malware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644253" y="5410438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Kits and delivery of malicious software.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478536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307348" y="4920020"/>
            <a:ext cx="33701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Job &amp; Investment Scams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307348" y="5410438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Prepaid task scams, fake opportunities.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34031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44253" y="6474976"/>
            <a:ext cx="29073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Terrorist Propaganda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644253" y="6965394"/>
            <a:ext cx="5529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Recruitment and coordination (Terrorgram).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6884" y="6340316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307348" y="6474976"/>
            <a:ext cx="35537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Stolen Data Marketplaces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8307348" y="6965394"/>
            <a:ext cx="55292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Selling carding data, SSNs, credentials.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233" y="2783527"/>
            <a:ext cx="5159454" cy="644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Real-World Cases</a:t>
            </a:r>
            <a:endParaRPr lang="en-US" sz="4050" dirty="0">
              <a:solidFill>
                <a:srgbClr val="9998FF"/>
              </a:solidFill>
              <a:latin typeface="Barlow Bold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2233" y="3923669"/>
            <a:ext cx="6348055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Telekopye Bot:</a:t>
            </a: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Automated phishing toolkit.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2233" y="4325862"/>
            <a:ext cx="6348055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India:</a:t>
            </a: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Crores lost in Telegram-based job scams.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2233" y="4728056"/>
            <a:ext cx="6348055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Global:</a:t>
            </a: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Terror groups use for recruitment, planning.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2233" y="5130249"/>
            <a:ext cx="6348055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Kerala:</a:t>
            </a: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Specific instances of local impact.</a:t>
            </a:r>
            <a:endParaRPr lang="en-US" sz="16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305" y="1754029"/>
            <a:ext cx="6334363" cy="6334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5420" y="573762"/>
            <a:ext cx="7685961" cy="1301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Telegram Compromise</a:t>
            </a:r>
          </a:p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 Methods</a:t>
            </a:r>
            <a:endParaRPr lang="en-US" sz="4100" dirty="0">
              <a:solidFill>
                <a:srgbClr val="9998FF"/>
              </a:solidFill>
              <a:latin typeface="Barlow Bold" panose="020B060402020202020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15420" y="2188012"/>
            <a:ext cx="208240" cy="1249799"/>
          </a:xfrm>
          <a:prstGeom prst="roundRect">
            <a:avLst>
              <a:gd name="adj" fmla="val 4201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31900" y="2396252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Phishing Bots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631900" y="2846546"/>
            <a:ext cx="726948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Automated generation of fraudulent websites.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527840" y="3594021"/>
            <a:ext cx="208240" cy="1249799"/>
          </a:xfrm>
          <a:prstGeom prst="roundRect">
            <a:avLst>
              <a:gd name="adj" fmla="val 4201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44320" y="3802261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Card Skimmers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944320" y="4252555"/>
            <a:ext cx="695706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Malware sends stolen data via Telegram.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840260" y="5000030"/>
            <a:ext cx="208240" cy="1249799"/>
          </a:xfrm>
          <a:prstGeom prst="roundRect">
            <a:avLst>
              <a:gd name="adj" fmla="val 4201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256740" y="5208270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Social Engineering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7256740" y="5658564"/>
            <a:ext cx="6644640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SMS code theft, credential harvesting.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52799" y="6406039"/>
            <a:ext cx="208240" cy="1249799"/>
          </a:xfrm>
          <a:prstGeom prst="roundRect">
            <a:avLst>
              <a:gd name="adj" fmla="val 42014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569279" y="6614279"/>
            <a:ext cx="260377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DoS Coordination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7569279" y="7064573"/>
            <a:ext cx="6332101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Channels used to orchestrate attacks.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7264" y="2776940"/>
            <a:ext cx="77087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Impact</a:t>
            </a:r>
            <a:r>
              <a:rPr lang="en-US" sz="4450" dirty="0">
                <a:solidFill>
                  <a:srgbClr val="DDDDDD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 and </a:t>
            </a:r>
            <a:r>
              <a:rPr lang="en-US" sz="445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Scale</a:t>
            </a:r>
            <a:r>
              <a:rPr lang="en-US" sz="4450" dirty="0">
                <a:solidFill>
                  <a:srgbClr val="DDDDDD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 of </a:t>
            </a:r>
            <a:r>
              <a:rPr lang="en-US" sz="4450" dirty="0">
                <a:solidFill>
                  <a:srgbClr val="9998FF"/>
                </a:solidFill>
                <a:latin typeface="Barlow Bold" panose="020B0604020202020204" charset="0"/>
                <a:ea typeface="Mona Sans Semi Bold" pitchFamily="34" charset="-122"/>
                <a:cs typeface="Mona Sans Semi Bold" pitchFamily="34" charset="-120"/>
              </a:rPr>
              <a:t>Threats</a:t>
            </a:r>
            <a:endParaRPr lang="en-US" sz="4450" dirty="0">
              <a:solidFill>
                <a:srgbClr val="9998FF"/>
              </a:solidFill>
              <a:latin typeface="Barlow Bold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17264" y="39333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Telegram-related cybercrime is escalating rapidly.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417264" y="47614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53% rise in 2024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17264" y="52036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Thousands of fraud groups hosted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7264" y="564587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Billions lost globally from scams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17264" y="60880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Kerala facing significant financial losses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0417" y="2972991"/>
            <a:ext cx="5813813" cy="3255687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169679" y="63378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Growth in Fraudulent Telegram Channels (2021-2024)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55</TotalTime>
  <Words>588</Words>
  <Application>Microsoft Office PowerPoint</Application>
  <PresentationFormat>Custom</PresentationFormat>
  <Paragraphs>118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Century Gothic</vt:lpstr>
      <vt:lpstr>Mona Sans Semi Bold</vt:lpstr>
      <vt:lpstr>Calibri</vt:lpstr>
      <vt:lpstr>Montserrat</vt:lpstr>
      <vt:lpstr>Barlow Bold</vt:lpstr>
      <vt:lpstr>Funnel Sans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MR ROBOT</dc:creator>
  <cp:lastModifiedBy>MR ROBRT</cp:lastModifiedBy>
  <cp:revision>9</cp:revision>
  <dcterms:created xsi:type="dcterms:W3CDTF">2025-07-02T17:31:02Z</dcterms:created>
  <dcterms:modified xsi:type="dcterms:W3CDTF">2025-07-02T18:33:21Z</dcterms:modified>
</cp:coreProperties>
</file>